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91994-6085-2773-88D0-A266C3B60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1F655F-78A2-EDEF-0486-968293506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418289-8028-02A9-F601-FF0C23C9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D5D32B-B228-FA5F-B321-3F763EEDC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E589F5-3F87-DE9C-5269-52588630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77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3C564-EA74-AFA0-89DF-45B7032B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57C13D-C12D-E057-A9B5-884DE4919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53C7D2-7039-E7D0-A482-B0A901C4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F7948-420B-87F4-EDC0-B4695AB8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002C0-D9BF-AB65-9590-0E3C7C46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40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BD7D62-6593-EBC6-10B5-7F8BE53D8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A39133-4163-E1EF-6DA9-8A07C59CC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6ACFC8-D358-4BD9-29BB-2447A02A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A563A-1BDF-46B1-7DAC-889CC5BF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0231B-8EBF-A7B7-5819-3895CF6F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05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A31CE-A916-657D-5606-1A75615E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847401-6ED9-7914-C4C1-DCE3F17F9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697568-788C-9623-2778-9953A566D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88F865-BC22-D101-42E8-D2452616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2DDFD1-190A-5FB3-602F-8BD87E06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04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00939-DBCE-FC27-9B22-E3868CDE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70BC48-0466-64FC-CDF2-D89A953A3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DFE894-2EE9-484B-4CF0-C9E4DEA0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45022A-1DED-5994-B3DA-2146CA96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75730F-F48A-CBB6-23E4-D284C69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55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2FDF0-CA2F-94AE-F29B-930FD9D4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5C0E8F-D89F-7F26-197C-50A1FA050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A80B8E-D995-0CEE-E1B3-6B11F1DA3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5256EF-A14C-6404-D993-F00288B4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74B49D-5B33-407E-2E53-A20B873B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269401-9A78-B3C8-D529-A3760397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46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42B5-731B-F101-BF76-ADAF41E9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8BA671-BD7F-6DD1-98F8-ACABAF630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62DAC7-A432-C3DA-6D1A-36358EFB6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88922D-07CF-614E-5388-F8AEC117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0F67F1-E474-1FCB-934C-399B15A78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03929B-FC93-A81E-EC30-2DBA70A6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01C369-8187-B256-6DC2-7D8A0330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4B20C4-0F26-E90C-B080-13E01A67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02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EE124-9FD8-9747-654E-035625EE6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3DB523-03B4-55F9-BD0D-BDEA12724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056F3E-3C56-82EE-96B2-EB35BBF8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BEB33F-D180-8CC5-6549-AEAF774B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54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4F1DC4-C26D-EA2B-1F00-340C28E89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DD417C-D09F-959F-2325-C17191EE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24E6BB-F7C2-7177-9FAC-78584049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71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5C49C-EEF1-1972-F181-D1C66E9D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BE12F-CDF0-4AC0-2920-A8E5495E7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A3A9ED-C487-D04F-90FE-B323C3AB0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BC494E-AC60-DC13-3B9F-216013FF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5E673F-EDB3-2A52-FF2E-5D73C0BB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25195F-E837-C6AD-43BD-4B10E64E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70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98EE2-E0E3-2BBB-52B1-AC626EAA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56D72B-648C-A859-E824-1B081C43D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79922B-3BFA-3DF8-B51E-7ECB4A8EE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1A9ED3-17E1-3DA0-9EC2-7ECC7F6B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03E740-8A27-1DF4-EEB5-EA922A5A3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F5C7B-FD14-A621-F012-B8AADF942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27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74249E-ABA9-5944-59E3-36DEDE006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B3B71C-67A7-3278-F89C-719AD203B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B8EE12-CB54-AE6A-B264-7E6EFF296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C04D-C613-4F98-BCC1-B34CFF11611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70AFCC-8897-85F2-3822-F7D499CC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D8F1F2-0CFA-3987-3A60-E9863FDA1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239E3-35F0-4884-985F-9508DB01B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29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B0CF8-F88C-9EA5-6766-15961B066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2310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4000" b="0" i="0" dirty="0">
                <a:solidFill>
                  <a:srgbClr val="00000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基于模型驱动框架的</a:t>
            </a:r>
            <a:r>
              <a:rPr lang="en-US" altLang="zh-CN" sz="4000" b="0" i="0" dirty="0">
                <a:solidFill>
                  <a:srgbClr val="000000"/>
                </a:solidFill>
                <a:effectLst/>
                <a:latin typeface="TimesNewRomanPSMT"/>
              </a:rPr>
              <a:t>Solidity</a:t>
            </a:r>
            <a:br>
              <a:rPr lang="en-US" altLang="zh-CN" sz="40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zh-CN" altLang="en-US" sz="4000" b="0" i="0" dirty="0">
                <a:solidFill>
                  <a:srgbClr val="00000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代码生成研究</a:t>
            </a:r>
            <a:r>
              <a:rPr lang="zh-CN" altLang="en-US" sz="4000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2BD9BC-0DF6-E646-FDEB-AD740875FA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作者：西南交通大学 王梓</a:t>
            </a:r>
            <a:endParaRPr lang="en-US" altLang="zh-CN" dirty="0"/>
          </a:p>
          <a:p>
            <a:r>
              <a:rPr lang="en-US" altLang="zh-CN" dirty="0"/>
              <a:t>2023 </a:t>
            </a:r>
            <a:r>
              <a:rPr lang="zh-CN" altLang="en-US" dirty="0"/>
              <a:t>硕士毕业论文</a:t>
            </a:r>
          </a:p>
        </p:txBody>
      </p:sp>
    </p:spTree>
    <p:extLst>
      <p:ext uri="{BB962C8B-B14F-4D97-AF65-F5344CB8AC3E}">
        <p14:creationId xmlns:p14="http://schemas.microsoft.com/office/powerpoint/2010/main" val="624507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79CA-C7C9-31AA-9628-903D7BFB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BFF31-6C4B-AD46-B735-12BC0C78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7" y="3557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PIM</a:t>
            </a:r>
            <a:r>
              <a:rPr lang="zh-CN" altLang="en-US" b="1" dirty="0"/>
              <a:t>到</a:t>
            </a:r>
            <a:r>
              <a:rPr lang="en-US" altLang="zh-CN" b="1" dirty="0"/>
              <a:t>PSM</a:t>
            </a:r>
            <a:r>
              <a:rPr lang="zh-CN" altLang="en-US" b="1" dirty="0"/>
              <a:t>的转换 </a:t>
            </a:r>
            <a:r>
              <a:rPr lang="zh-CN" altLang="en-US" sz="2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：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对比分析 PIM元模型和 PSM 元模型，设计模型间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				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的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转换规则 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</a:b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CC165D-C4A8-451A-8A6B-CA7370B58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352888" y="1319329"/>
            <a:ext cx="4266553" cy="5182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C8A567-1C57-4DCF-9973-8BAAE74B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50" y="1681268"/>
            <a:ext cx="4032737" cy="4249052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7BD9FE9-0479-468C-8951-B70367655762}"/>
              </a:ext>
            </a:extLst>
          </p:cNvPr>
          <p:cNvCxnSpPr/>
          <p:nvPr/>
        </p:nvCxnSpPr>
        <p:spPr>
          <a:xfrm>
            <a:off x="1563939" y="1450428"/>
            <a:ext cx="86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53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3A910-99F7-4BA1-947C-8BA95EC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PIM</a:t>
            </a:r>
            <a:r>
              <a:rPr lang="zh-CN" altLang="en-US" b="1" dirty="0"/>
              <a:t>到</a:t>
            </a:r>
            <a:r>
              <a:rPr lang="en-US" altLang="zh-CN" b="1" dirty="0"/>
              <a:t>PSM</a:t>
            </a:r>
            <a:r>
              <a:rPr lang="zh-CN" altLang="en-US" b="1" dirty="0"/>
              <a:t>的转换：转换规则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CB6D5F-4D36-439E-8373-6CC71E0FA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471" y="1970667"/>
            <a:ext cx="5686476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C46DF2-710F-42E3-AF52-C252FFC5112A}"/>
              </a:ext>
            </a:extLst>
          </p:cNvPr>
          <p:cNvSpPr txBox="1"/>
          <p:nvPr/>
        </p:nvSpPr>
        <p:spPr>
          <a:xfrm>
            <a:off x="838200" y="1811561"/>
            <a:ext cx="155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类图：</a:t>
            </a:r>
          </a:p>
        </p:txBody>
      </p:sp>
    </p:spTree>
    <p:extLst>
      <p:ext uri="{BB962C8B-B14F-4D97-AF65-F5344CB8AC3E}">
        <p14:creationId xmlns:p14="http://schemas.microsoft.com/office/powerpoint/2010/main" val="296012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90D7D76-2231-4D3F-B625-BEA58C978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93" y="0"/>
            <a:ext cx="5126948" cy="68211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13A910-99F7-4BA1-947C-8BA95EC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PIM</a:t>
            </a:r>
            <a:r>
              <a:rPr lang="zh-CN" altLang="en-US" b="1" dirty="0"/>
              <a:t>到</a:t>
            </a:r>
            <a:r>
              <a:rPr lang="en-US" altLang="zh-CN" b="1" dirty="0"/>
              <a:t>PSM</a:t>
            </a:r>
            <a:r>
              <a:rPr lang="zh-CN" altLang="en-US" b="1" dirty="0"/>
              <a:t>的转换：</a:t>
            </a:r>
            <a:br>
              <a:rPr lang="en-US" altLang="zh-CN" b="1" dirty="0"/>
            </a:br>
            <a:r>
              <a:rPr lang="zh-CN" altLang="en-US" b="1" dirty="0"/>
              <a:t>转换规则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C46DF2-710F-42E3-AF52-C252FFC5112A}"/>
              </a:ext>
            </a:extLst>
          </p:cNvPr>
          <p:cNvSpPr txBox="1"/>
          <p:nvPr/>
        </p:nvSpPr>
        <p:spPr>
          <a:xfrm>
            <a:off x="951712" y="2334976"/>
            <a:ext cx="155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状态机图：</a:t>
            </a:r>
          </a:p>
        </p:txBody>
      </p:sp>
    </p:spTree>
    <p:extLst>
      <p:ext uri="{BB962C8B-B14F-4D97-AF65-F5344CB8AC3E}">
        <p14:creationId xmlns:p14="http://schemas.microsoft.com/office/powerpoint/2010/main" val="252306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79CA-C7C9-31AA-9628-903D7BFB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BFF31-6C4B-AD46-B735-12BC0C78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3" y="216968"/>
            <a:ext cx="10515600" cy="1325563"/>
          </a:xfrm>
        </p:spPr>
        <p:txBody>
          <a:bodyPr>
            <a:normAutofit/>
          </a:bodyPr>
          <a:lstStyle/>
          <a:p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PSM-&gt;Solidity代码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CCB13E-0EA5-4573-A4E6-E3225F3D2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41843" y="2619157"/>
            <a:ext cx="10687216" cy="414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58D218-5982-4AFD-A1E4-21FEBA670B5A}"/>
              </a:ext>
            </a:extLst>
          </p:cNvPr>
          <p:cNvSpPr txBox="1"/>
          <p:nvPr/>
        </p:nvSpPr>
        <p:spPr>
          <a:xfrm>
            <a:off x="378781" y="1526846"/>
            <a:ext cx="1116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</a:t>
            </a:r>
            <a:r>
              <a:rPr lang="en-US" altLang="zh-CN" dirty="0"/>
              <a:t>PSM</a:t>
            </a:r>
            <a:r>
              <a:rPr lang="zh-CN" altLang="en-US" dirty="0"/>
              <a:t>模型已经和可执行代码非常接近了，可按照目标语言模板遍历</a:t>
            </a:r>
            <a:r>
              <a:rPr lang="en-US" altLang="zh-CN" dirty="0"/>
              <a:t>PSM</a:t>
            </a:r>
            <a:r>
              <a:rPr lang="zh-CN" altLang="en-US" dirty="0"/>
              <a:t>模型生成。</a:t>
            </a:r>
          </a:p>
        </p:txBody>
      </p:sp>
    </p:spTree>
    <p:extLst>
      <p:ext uri="{BB962C8B-B14F-4D97-AF65-F5344CB8AC3E}">
        <p14:creationId xmlns:p14="http://schemas.microsoft.com/office/powerpoint/2010/main" val="308539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79CA-C7C9-31AA-9628-903D7BFB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BFF31-6C4B-AD46-B735-12BC0C78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3" y="216968"/>
            <a:ext cx="10515600" cy="1325563"/>
          </a:xfrm>
        </p:spPr>
        <p:txBody>
          <a:bodyPr>
            <a:normAutofit/>
          </a:bodyPr>
          <a:lstStyle/>
          <a:p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总结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58D218-5982-4AFD-A1E4-21FEBA670B5A}"/>
              </a:ext>
            </a:extLst>
          </p:cNvPr>
          <p:cNvSpPr txBox="1"/>
          <p:nvPr/>
        </p:nvSpPr>
        <p:spPr>
          <a:xfrm>
            <a:off x="441843" y="1414621"/>
            <a:ext cx="11161578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了解了模型驱动各层转换的其中一种流程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 </a:t>
            </a:r>
            <a:r>
              <a:rPr lang="zh-CN" altLang="en-US" dirty="0"/>
              <a:t>下一步查找相关论文学习别的方法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384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D3CD7-F493-8B60-459C-E3044D03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7" y="35570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论文主要内容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0EE7F5-F948-46A1-B3F2-0F4477A2F7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7527" y="1398943"/>
            <a:ext cx="11177693" cy="595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前提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：论文中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MDA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每层使用的模型：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CIM</a:t>
            </a: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：用例图与用例描述</a:t>
            </a:r>
            <a:endParaRPr lang="en-US" altLang="zh-CN" sz="1600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PIM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：类图（静态）与状态图（动态）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PSM</a:t>
            </a: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：拓展模型语言描述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CIM-&gt;PIM: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通过分析用例图的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用例描述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直接转换</a:t>
            </a:r>
            <a:endParaRPr lang="en-US" altLang="zh-CN" sz="1800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PIM-&gt;PSM的技术内容：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把最终执行代码的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语言特性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整合到PIM元模型中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对比分析 PIM元模型和 PSM 元模型，设计模型间的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转换规则 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使用ATl实现基于元模型的PIM-&gt;PSM转换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3.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PSM-&gt;Solidity代码的过程：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依据 PSM 元模型及转换需求编写了 Acceleo 的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模板文件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，输入转换工具后生成（需要人工微调）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200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15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79CA-C7C9-31AA-9628-903D7BFB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BFF31-6C4B-AD46-B735-12BC0C78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7" y="355705"/>
            <a:ext cx="10515600" cy="1325563"/>
          </a:xfrm>
        </p:spPr>
        <p:txBody>
          <a:bodyPr/>
          <a:lstStyle/>
          <a:p>
            <a:r>
              <a:rPr lang="zh-CN" altLang="en-US" b="1" dirty="0"/>
              <a:t>相关技术介绍 </a:t>
            </a:r>
            <a:r>
              <a:rPr lang="en-US" altLang="zh-CN" b="1" dirty="0"/>
              <a:t>-- </a:t>
            </a:r>
            <a:r>
              <a:rPr lang="zh-CN" altLang="en-US" b="1" dirty="0"/>
              <a:t>转换方法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B3FFB1-4F4D-BEA5-DEF6-9FB7ADD53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4940" y="1798053"/>
            <a:ext cx="11177693" cy="384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直接转换方法</a:t>
            </a:r>
            <a:endParaRPr lang="en-US" altLang="zh-CN" sz="1800" b="0" i="0" dirty="0">
              <a:solidFill>
                <a:srgbClr val="00000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基于关系代数的模型转换方法</a:t>
            </a:r>
            <a:endParaRPr lang="en-US" altLang="zh-CN" sz="1800" b="0" i="0" dirty="0">
              <a:solidFill>
                <a:srgbClr val="00000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基于图形转换的方法</a:t>
            </a:r>
            <a:endParaRPr lang="en-US" altLang="zh-CN" sz="1800" b="0" i="0" dirty="0">
              <a:solidFill>
                <a:srgbClr val="00000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基于结构驱动的转换方法</a:t>
            </a:r>
            <a:endParaRPr lang="en-US" altLang="zh-CN" sz="1800" b="0" i="0" dirty="0">
              <a:solidFill>
                <a:srgbClr val="00000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基于元模型的转换方法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目前所使用最广泛的方法，是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NewRomanPSMT"/>
              </a:rPr>
              <a:t>MDA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的规范方法</a:t>
            </a:r>
            <a:r>
              <a:rPr lang="zh-CN" altLang="en-US" sz="800" dirty="0"/>
              <a:t> </a:t>
            </a:r>
            <a:endParaRPr lang="en-US" altLang="zh-CN" sz="800" dirty="0"/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分析源模型与目标模型的元模型，建立起源元模型到目标元模型的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映射规则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并编写程序</a:t>
            </a:r>
            <a:br>
              <a:rPr lang="zh-CN" altLang="en-US" sz="800" dirty="0"/>
            </a:br>
            <a:br>
              <a:rPr lang="zh-CN" altLang="en-US" sz="800" dirty="0"/>
            </a:br>
            <a:br>
              <a:rPr lang="zh-CN" altLang="en-US" sz="800" dirty="0"/>
            </a:b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5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361D0-CC47-4B8B-29B7-1335FF09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55070-3F64-3683-02FC-B1DC3348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7" y="355705"/>
            <a:ext cx="10515600" cy="1325563"/>
          </a:xfrm>
        </p:spPr>
        <p:txBody>
          <a:bodyPr/>
          <a:lstStyle/>
          <a:p>
            <a:r>
              <a:rPr lang="zh-CN" altLang="en-US" b="1" dirty="0"/>
              <a:t>相关技术介绍 </a:t>
            </a:r>
            <a:r>
              <a:rPr lang="en-US" altLang="zh-CN" b="1" dirty="0"/>
              <a:t>-- </a:t>
            </a:r>
            <a:r>
              <a:rPr lang="zh-CN" altLang="en-US" b="1" dirty="0"/>
              <a:t>元模型</a:t>
            </a:r>
            <a:endParaRPr lang="zh-CN" altLang="en-US" sz="28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788AFB-E7C0-639F-5AB6-223389DFFF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0521" y="1819322"/>
            <a:ext cx="11177693" cy="167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MOF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（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Meta Object Facility)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四层元模型（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OMG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提出的标准）：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M3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：元元模型</a:t>
            </a:r>
            <a:r>
              <a:rPr lang="zh-CN" altLang="en-US" sz="1400" dirty="0"/>
              <a:t>（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定义建模语言的语言）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M2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：元模型：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UML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的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Class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Attribute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等的定义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UML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描述的系统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M0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：现实世界实例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5BE9A6-B11A-CC88-A8A2-B815EFA9D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3633" y="3291204"/>
            <a:ext cx="2627630" cy="35035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E8E48E-6E89-A7CC-DFC2-E69E6F36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25551" y="3291204"/>
            <a:ext cx="2627631" cy="35035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393CCD-D10F-9AD9-E029-DDA79C696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57469" y="3291204"/>
            <a:ext cx="2627629" cy="3503505"/>
          </a:xfrm>
          <a:prstGeom prst="rect">
            <a:avLst/>
          </a:prstGeom>
        </p:spPr>
      </p:pic>
      <p:sp>
        <p:nvSpPr>
          <p:cNvPr id="12" name="箭头: 右 42">
            <a:extLst>
              <a:ext uri="{FF2B5EF4-FFF2-40B4-BE49-F238E27FC236}">
                <a16:creationId xmlns:a16="http://schemas.microsoft.com/office/drawing/2014/main" id="{012932E3-40BB-748B-5B80-3DEED1EDC097}"/>
              </a:ext>
            </a:extLst>
          </p:cNvPr>
          <p:cNvSpPr>
            <a:spLocks noChangeAspect="1"/>
          </p:cNvSpPr>
          <p:nvPr/>
        </p:nvSpPr>
        <p:spPr>
          <a:xfrm>
            <a:off x="3852785" y="5042956"/>
            <a:ext cx="285773" cy="228618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箭头: 右 42">
            <a:extLst>
              <a:ext uri="{FF2B5EF4-FFF2-40B4-BE49-F238E27FC236}">
                <a16:creationId xmlns:a16="http://schemas.microsoft.com/office/drawing/2014/main" id="{2A7F543C-9560-3D4F-F8E2-9FD63A100363}"/>
              </a:ext>
            </a:extLst>
          </p:cNvPr>
          <p:cNvSpPr>
            <a:spLocks noChangeAspect="1"/>
          </p:cNvSpPr>
          <p:nvPr/>
        </p:nvSpPr>
        <p:spPr>
          <a:xfrm>
            <a:off x="7762439" y="5042956"/>
            <a:ext cx="285773" cy="228618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6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79CA-C7C9-31AA-9628-903D7BFB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BFF31-6C4B-AD46-B735-12BC0C78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36" y="119142"/>
            <a:ext cx="10515600" cy="1325563"/>
          </a:xfrm>
        </p:spPr>
        <p:txBody>
          <a:bodyPr/>
          <a:lstStyle/>
          <a:p>
            <a:r>
              <a:rPr lang="en-US" altLang="zh-CN" b="1" dirty="0"/>
              <a:t>CIM</a:t>
            </a:r>
            <a:r>
              <a:rPr lang="zh-CN" altLang="en-US" b="1" dirty="0"/>
              <a:t>到</a:t>
            </a:r>
            <a:r>
              <a:rPr lang="en-US" altLang="zh-CN" b="1" dirty="0"/>
              <a:t>PIM</a:t>
            </a:r>
            <a:r>
              <a:rPr lang="zh-CN" altLang="en-US" b="1" dirty="0"/>
              <a:t>的转换 </a:t>
            </a:r>
            <a:r>
              <a:rPr lang="en-US" altLang="zh-CN" b="1" dirty="0"/>
              <a:t>– </a:t>
            </a:r>
            <a:r>
              <a:rPr lang="zh-CN" altLang="en-US" b="1" dirty="0"/>
              <a:t>用例描述处理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B3FFB1-4F4D-BEA5-DEF6-9FB7ADD53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490" y="1161511"/>
            <a:ext cx="11177693" cy="103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用例描述是通过规定好了基本句式，并需要符合添加的规则的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B1C271-2F4F-48D6-93C2-CD104275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87" y="1727900"/>
            <a:ext cx="4735552" cy="445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845796-D63D-4331-B94B-C29762A9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012" y="2456433"/>
            <a:ext cx="6508155" cy="14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1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79CA-C7C9-31AA-9628-903D7BFB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BFF31-6C4B-AD46-B735-12BC0C78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7" y="355705"/>
            <a:ext cx="10515600" cy="1325563"/>
          </a:xfrm>
        </p:spPr>
        <p:txBody>
          <a:bodyPr/>
          <a:lstStyle/>
          <a:p>
            <a:r>
              <a:rPr lang="en-US" altLang="zh-CN" b="1" dirty="0"/>
              <a:t>CIM</a:t>
            </a:r>
            <a:r>
              <a:rPr lang="zh-CN" altLang="en-US" b="1" dirty="0"/>
              <a:t>到</a:t>
            </a:r>
            <a:r>
              <a:rPr lang="en-US" altLang="zh-CN" b="1" dirty="0"/>
              <a:t>PIM</a:t>
            </a:r>
            <a:r>
              <a:rPr lang="zh-CN" altLang="en-US" b="1" dirty="0"/>
              <a:t>的转换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B3FFB1-4F4D-BEA5-DEF6-9FB7ADD53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4940" y="1847541"/>
            <a:ext cx="11177693" cy="3162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用户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类， 用例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类  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关联关系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类关联；泛化关系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继承（用例图本身自带的关系）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分析用例描述，动词分析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-&gt;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类的方法，名词分析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-&gt;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类名和属性，通过句式得到类的关系等等。算法能做到大部分的类的构建，但是一些方法的参数、类之间的关系还需要人工补充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0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79CA-C7C9-31AA-9628-903D7BFB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BFF31-6C4B-AD46-B735-12BC0C78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7" y="355705"/>
            <a:ext cx="10515600" cy="1325563"/>
          </a:xfrm>
        </p:spPr>
        <p:txBody>
          <a:bodyPr/>
          <a:lstStyle/>
          <a:p>
            <a:r>
              <a:rPr lang="en-US" altLang="zh-CN" b="1" dirty="0"/>
              <a:t>CIM</a:t>
            </a:r>
            <a:r>
              <a:rPr lang="zh-CN" altLang="en-US" b="1" dirty="0"/>
              <a:t>到</a:t>
            </a:r>
            <a:r>
              <a:rPr lang="en-US" altLang="zh-CN" b="1" dirty="0"/>
              <a:t>PIM</a:t>
            </a:r>
            <a:r>
              <a:rPr lang="zh-CN" altLang="en-US" b="1" dirty="0"/>
              <a:t>的转换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199517-FA8A-4B60-AE85-B2CF40BF0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071122" y="1337509"/>
            <a:ext cx="5612523" cy="516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073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79CA-C7C9-31AA-9628-903D7BFB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BFF31-6C4B-AD46-B735-12BC0C78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7" y="3557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PIM</a:t>
            </a:r>
            <a:r>
              <a:rPr lang="zh-CN" altLang="en-US" b="1" dirty="0"/>
              <a:t>到</a:t>
            </a:r>
            <a:r>
              <a:rPr lang="en-US" altLang="zh-CN" b="1" dirty="0"/>
              <a:t>PSM</a:t>
            </a:r>
            <a:r>
              <a:rPr lang="zh-CN" altLang="en-US" b="1" dirty="0"/>
              <a:t>的转换 </a:t>
            </a:r>
            <a:r>
              <a:rPr lang="zh-CN" altLang="en-US" sz="2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：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把最终执行代码的</a:t>
            </a:r>
            <a:r>
              <a:rPr kumimoji="0" lang="zh-CN" altLang="zh-CN" sz="2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语言特性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整合到PIM元模型中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</a:b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B3FFB1-4F4D-BEA5-DEF6-9FB7ADD53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797" y="1185361"/>
            <a:ext cx="11177693" cy="52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元模型图中的含义：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428750" lvl="2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箭头：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空心箭头：箭头指向被关联的类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实心箭头：继承，箭头指向父类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428750" lvl="2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菱形：     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实心菱形：聚合：整体与部分，部分可独立存在，比如人和人的衣服的关系     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空心菱形：组合：整体与部分，但是部分不能独立存在，比如人和人的头  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428750" lvl="2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数字关系：     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0.. *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：零到无限多个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：必须有且仅有一个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0..1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：零或一个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1.. *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：至少一个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30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79CA-C7C9-31AA-9628-903D7BFB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BFF31-6C4B-AD46-B735-12BC0C78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7" y="3557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PIM</a:t>
            </a:r>
            <a:r>
              <a:rPr lang="zh-CN" altLang="en-US" b="1" dirty="0"/>
              <a:t>到</a:t>
            </a:r>
            <a:r>
              <a:rPr lang="en-US" altLang="zh-CN" b="1" dirty="0"/>
              <a:t>PSM</a:t>
            </a:r>
            <a:r>
              <a:rPr lang="zh-CN" altLang="en-US" b="1" dirty="0"/>
              <a:t>的转换 </a:t>
            </a:r>
            <a:r>
              <a:rPr lang="zh-CN" altLang="en-US" sz="2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：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把最终执行代码的</a:t>
            </a:r>
            <a:r>
              <a:rPr kumimoji="0" lang="zh-CN" altLang="zh-CN" sz="2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语言特性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整合到PIM元模型中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</a:b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704453-14B7-46AE-974A-860BC0D0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3" y="1168757"/>
            <a:ext cx="7502513" cy="52005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2582BD-91F5-413B-B29F-CDCBC66C848B}"/>
              </a:ext>
            </a:extLst>
          </p:cNvPr>
          <p:cNvSpPr txBox="1"/>
          <p:nvPr/>
        </p:nvSpPr>
        <p:spPr>
          <a:xfrm>
            <a:off x="8343111" y="1556316"/>
            <a:ext cx="2937116" cy="4620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由于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PSM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是平台相关模型了，在此处拓展的元模型需要充分考虑特定平台的语言特性</a:t>
            </a:r>
            <a:endParaRPr lang="en-US" altLang="zh-CN" sz="1800" b="0" i="0" dirty="0">
              <a:solidFill>
                <a:srgbClr val="00000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800" b="0" i="0" dirty="0">
              <a:solidFill>
                <a:srgbClr val="00000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例如：定义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NewRomanPSMT"/>
              </a:rPr>
              <a:t>Pay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能为</a:t>
            </a:r>
          </a:p>
          <a:p>
            <a:pPr>
              <a:lnSpc>
                <a:spcPct val="150000"/>
              </a:lnSpc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与支付相关的属性或操作定义特定的约束和约束规则，保证转账交易的顺利进行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问题：这样还算是平台无关吗？</a:t>
            </a:r>
          </a:p>
        </p:txBody>
      </p:sp>
    </p:spTree>
    <p:extLst>
      <p:ext uri="{BB962C8B-B14F-4D97-AF65-F5344CB8AC3E}">
        <p14:creationId xmlns:p14="http://schemas.microsoft.com/office/powerpoint/2010/main" val="896009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693</Words>
  <Application>Microsoft Office PowerPoint</Application>
  <PresentationFormat>宽屏</PresentationFormat>
  <Paragraphs>66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TimesNewRomanPSMT</vt:lpstr>
      <vt:lpstr>等线</vt:lpstr>
      <vt:lpstr>等线 Light</vt:lpstr>
      <vt:lpstr>SimHei</vt:lpstr>
      <vt:lpstr>SimSun</vt:lpstr>
      <vt:lpstr>Arial</vt:lpstr>
      <vt:lpstr>Open Sans</vt:lpstr>
      <vt:lpstr>Office 主题​​</vt:lpstr>
      <vt:lpstr>基于模型驱动框架的Solidity 代码生成研究  </vt:lpstr>
      <vt:lpstr>论文主要内容</vt:lpstr>
      <vt:lpstr>相关技术介绍 -- 转换方法</vt:lpstr>
      <vt:lpstr>相关技术介绍 -- 元模型</vt:lpstr>
      <vt:lpstr>CIM到PIM的转换 – 用例描述处理</vt:lpstr>
      <vt:lpstr>CIM到PIM的转换</vt:lpstr>
      <vt:lpstr>CIM到PIM的转换</vt:lpstr>
      <vt:lpstr>PIM到PSM的转换 ：把最终执行代码的语言特性整合到PIM元模型中 </vt:lpstr>
      <vt:lpstr>PIM到PSM的转换 ：把最终执行代码的语言特性整合到PIM元模型中 </vt:lpstr>
      <vt:lpstr>PIM到PSM的转换 ：对比分析 PIM元模型和 PSM 元模型，设计模型间           的转换规则  </vt:lpstr>
      <vt:lpstr>PIM到PSM的转换：转换规则</vt:lpstr>
      <vt:lpstr>PIM到PSM的转换： 转换规则</vt:lpstr>
      <vt:lpstr>PSM-&gt;Solidity代码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基于模型驱动框架的Solidity 代码生成研究  </dc:title>
  <dc:creator>w 陈</dc:creator>
  <cp:lastModifiedBy>ASUS</cp:lastModifiedBy>
  <cp:revision>18</cp:revision>
  <dcterms:created xsi:type="dcterms:W3CDTF">2025-04-18T09:25:01Z</dcterms:created>
  <dcterms:modified xsi:type="dcterms:W3CDTF">2025-04-19T07:33:00Z</dcterms:modified>
</cp:coreProperties>
</file>